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307" r:id="rId3"/>
    <p:sldId id="274" r:id="rId4"/>
    <p:sldId id="275" r:id="rId5"/>
    <p:sldId id="276" r:id="rId6"/>
    <p:sldId id="277" r:id="rId7"/>
    <p:sldId id="278" r:id="rId8"/>
    <p:sldId id="288" r:id="rId9"/>
    <p:sldId id="306" r:id="rId10"/>
    <p:sldId id="283" r:id="rId11"/>
    <p:sldId id="28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E6A227C-EA26-470B-89CB-FAF9ED76A837}">
          <p14:sldIdLst>
            <p14:sldId id="273"/>
            <p14:sldId id="307"/>
            <p14:sldId id="274"/>
            <p14:sldId id="275"/>
            <p14:sldId id="276"/>
            <p14:sldId id="277"/>
            <p14:sldId id="278"/>
            <p14:sldId id="288"/>
            <p14:sldId id="306"/>
            <p14:sldId id="283"/>
            <p14:sldId id="284"/>
          </p14:sldIdLst>
        </p14:section>
      </p14:sectionLst>
    </p:ex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83" d="100"/>
          <a:sy n="83" d="100"/>
        </p:scale>
        <p:origin x="-448"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07AE3D-ED77-456C-B0BE-9C82EA8EE2B4}" type="datetimeFigureOut">
              <a:rPr lang="en-US" smtClean="0"/>
              <a:t>7/31/16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F690E9-4B8C-4995-8052-D79BBF549B3F}" type="slidenum">
              <a:rPr lang="en-US" smtClean="0"/>
              <a:t>‹#›</a:t>
            </a:fld>
            <a:endParaRPr lang="en-US"/>
          </a:p>
        </p:txBody>
      </p:sp>
    </p:spTree>
    <p:extLst>
      <p:ext uri="{BB962C8B-B14F-4D97-AF65-F5344CB8AC3E}">
        <p14:creationId xmlns:p14="http://schemas.microsoft.com/office/powerpoint/2010/main" val="4195952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07AE3D-ED77-456C-B0BE-9C82EA8EE2B4}" type="datetimeFigureOut">
              <a:rPr lang="en-US" smtClean="0"/>
              <a:t>7/31/16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F690E9-4B8C-4995-8052-D79BBF549B3F}" type="slidenum">
              <a:rPr lang="en-US" smtClean="0"/>
              <a:t>‹#›</a:t>
            </a:fld>
            <a:endParaRPr lang="en-US"/>
          </a:p>
        </p:txBody>
      </p:sp>
    </p:spTree>
    <p:extLst>
      <p:ext uri="{BB962C8B-B14F-4D97-AF65-F5344CB8AC3E}">
        <p14:creationId xmlns:p14="http://schemas.microsoft.com/office/powerpoint/2010/main" val="33747162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07AE3D-ED77-456C-B0BE-9C82EA8EE2B4}" type="datetimeFigureOut">
              <a:rPr lang="en-US" smtClean="0"/>
              <a:t>7/31/16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F690E9-4B8C-4995-8052-D79BBF549B3F}" type="slidenum">
              <a:rPr lang="en-US" smtClean="0"/>
              <a:t>‹#›</a:t>
            </a:fld>
            <a:endParaRPr lang="en-US"/>
          </a:p>
        </p:txBody>
      </p:sp>
    </p:spTree>
    <p:extLst>
      <p:ext uri="{BB962C8B-B14F-4D97-AF65-F5344CB8AC3E}">
        <p14:creationId xmlns:p14="http://schemas.microsoft.com/office/powerpoint/2010/main" val="2936181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07AE3D-ED77-456C-B0BE-9C82EA8EE2B4}" type="datetimeFigureOut">
              <a:rPr lang="en-US" smtClean="0"/>
              <a:t>7/31/16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F690E9-4B8C-4995-8052-D79BBF549B3F}" type="slidenum">
              <a:rPr lang="en-US" smtClean="0"/>
              <a:t>‹#›</a:t>
            </a:fld>
            <a:endParaRPr lang="en-US"/>
          </a:p>
        </p:txBody>
      </p:sp>
    </p:spTree>
    <p:extLst>
      <p:ext uri="{BB962C8B-B14F-4D97-AF65-F5344CB8AC3E}">
        <p14:creationId xmlns:p14="http://schemas.microsoft.com/office/powerpoint/2010/main" val="3864954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07AE3D-ED77-456C-B0BE-9C82EA8EE2B4}" type="datetimeFigureOut">
              <a:rPr lang="en-US" smtClean="0"/>
              <a:t>7/31/16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F690E9-4B8C-4995-8052-D79BBF549B3F}" type="slidenum">
              <a:rPr lang="en-US" smtClean="0"/>
              <a:t>‹#›</a:t>
            </a:fld>
            <a:endParaRPr lang="en-US"/>
          </a:p>
        </p:txBody>
      </p:sp>
    </p:spTree>
    <p:extLst>
      <p:ext uri="{BB962C8B-B14F-4D97-AF65-F5344CB8AC3E}">
        <p14:creationId xmlns:p14="http://schemas.microsoft.com/office/powerpoint/2010/main" val="1487079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07AE3D-ED77-456C-B0BE-9C82EA8EE2B4}" type="datetimeFigureOut">
              <a:rPr lang="en-US" smtClean="0"/>
              <a:t>7/31/16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F690E9-4B8C-4995-8052-D79BBF549B3F}" type="slidenum">
              <a:rPr lang="en-US" smtClean="0"/>
              <a:t>‹#›</a:t>
            </a:fld>
            <a:endParaRPr lang="en-US"/>
          </a:p>
        </p:txBody>
      </p:sp>
    </p:spTree>
    <p:extLst>
      <p:ext uri="{BB962C8B-B14F-4D97-AF65-F5344CB8AC3E}">
        <p14:creationId xmlns:p14="http://schemas.microsoft.com/office/powerpoint/2010/main" val="1110432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07AE3D-ED77-456C-B0BE-9C82EA8EE2B4}" type="datetimeFigureOut">
              <a:rPr lang="en-US" smtClean="0"/>
              <a:t>7/31/16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F690E9-4B8C-4995-8052-D79BBF549B3F}" type="slidenum">
              <a:rPr lang="en-US" smtClean="0"/>
              <a:t>‹#›</a:t>
            </a:fld>
            <a:endParaRPr lang="en-US"/>
          </a:p>
        </p:txBody>
      </p:sp>
    </p:spTree>
    <p:extLst>
      <p:ext uri="{BB962C8B-B14F-4D97-AF65-F5344CB8AC3E}">
        <p14:creationId xmlns:p14="http://schemas.microsoft.com/office/powerpoint/2010/main" val="3646815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07AE3D-ED77-456C-B0BE-9C82EA8EE2B4}" type="datetimeFigureOut">
              <a:rPr lang="en-US" smtClean="0"/>
              <a:t>7/31/16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F690E9-4B8C-4995-8052-D79BBF549B3F}" type="slidenum">
              <a:rPr lang="en-US" smtClean="0"/>
              <a:t>‹#›</a:t>
            </a:fld>
            <a:endParaRPr lang="en-US"/>
          </a:p>
        </p:txBody>
      </p:sp>
    </p:spTree>
    <p:extLst>
      <p:ext uri="{BB962C8B-B14F-4D97-AF65-F5344CB8AC3E}">
        <p14:creationId xmlns:p14="http://schemas.microsoft.com/office/powerpoint/2010/main" val="2850943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07AE3D-ED77-456C-B0BE-9C82EA8EE2B4}" type="datetimeFigureOut">
              <a:rPr lang="en-US" smtClean="0"/>
              <a:t>7/31/16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F690E9-4B8C-4995-8052-D79BBF549B3F}" type="slidenum">
              <a:rPr lang="en-US" smtClean="0"/>
              <a:t>‹#›</a:t>
            </a:fld>
            <a:endParaRPr lang="en-US"/>
          </a:p>
        </p:txBody>
      </p:sp>
    </p:spTree>
    <p:extLst>
      <p:ext uri="{BB962C8B-B14F-4D97-AF65-F5344CB8AC3E}">
        <p14:creationId xmlns:p14="http://schemas.microsoft.com/office/powerpoint/2010/main" val="2691654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07AE3D-ED77-456C-B0BE-9C82EA8EE2B4}" type="datetimeFigureOut">
              <a:rPr lang="en-US" smtClean="0"/>
              <a:t>7/31/16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F690E9-4B8C-4995-8052-D79BBF549B3F}" type="slidenum">
              <a:rPr lang="en-US" smtClean="0"/>
              <a:t>‹#›</a:t>
            </a:fld>
            <a:endParaRPr lang="en-US"/>
          </a:p>
        </p:txBody>
      </p:sp>
    </p:spTree>
    <p:extLst>
      <p:ext uri="{BB962C8B-B14F-4D97-AF65-F5344CB8AC3E}">
        <p14:creationId xmlns:p14="http://schemas.microsoft.com/office/powerpoint/2010/main" val="2244591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07AE3D-ED77-456C-B0BE-9C82EA8EE2B4}" type="datetimeFigureOut">
              <a:rPr lang="en-US" smtClean="0"/>
              <a:t>7/31/16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F690E9-4B8C-4995-8052-D79BBF549B3F}" type="slidenum">
              <a:rPr lang="en-US" smtClean="0"/>
              <a:t>‹#›</a:t>
            </a:fld>
            <a:endParaRPr lang="en-US"/>
          </a:p>
        </p:txBody>
      </p:sp>
    </p:spTree>
    <p:extLst>
      <p:ext uri="{BB962C8B-B14F-4D97-AF65-F5344CB8AC3E}">
        <p14:creationId xmlns:p14="http://schemas.microsoft.com/office/powerpoint/2010/main" val="368559455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07AE3D-ED77-456C-B0BE-9C82EA8EE2B4}" type="datetimeFigureOut">
              <a:rPr lang="en-US" smtClean="0"/>
              <a:t>7/31/16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F690E9-4B8C-4995-8052-D79BBF549B3F}" type="slidenum">
              <a:rPr lang="en-US" smtClean="0"/>
              <a:t>‹#›</a:t>
            </a:fld>
            <a:endParaRPr lang="en-US"/>
          </a:p>
        </p:txBody>
      </p:sp>
    </p:spTree>
    <p:extLst>
      <p:ext uri="{BB962C8B-B14F-4D97-AF65-F5344CB8AC3E}">
        <p14:creationId xmlns:p14="http://schemas.microsoft.com/office/powerpoint/2010/main" val="11558932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9.JP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6496334"/>
            <a:ext cx="12192000" cy="361666"/>
            <a:chOff x="0" y="6496334"/>
            <a:chExt cx="12192000" cy="361666"/>
          </a:xfrm>
        </p:grpSpPr>
        <p:sp>
          <p:nvSpPr>
            <p:cNvPr id="2" name="Rectangle 1"/>
            <p:cNvSpPr/>
            <p:nvPr/>
          </p:nvSpPr>
          <p:spPr>
            <a:xfrm>
              <a:off x="0" y="6496334"/>
              <a:ext cx="3512025" cy="361666"/>
            </a:xfrm>
            <a:prstGeom prst="rect">
              <a:avLst/>
            </a:prstGeom>
            <a:solidFill>
              <a:schemeClr val="accent6">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512025" y="6496334"/>
              <a:ext cx="2893325" cy="361666"/>
            </a:xfrm>
            <a:prstGeom prst="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405350" y="6496334"/>
              <a:ext cx="2893325" cy="361666"/>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98675" y="6496334"/>
              <a:ext cx="2893325" cy="361666"/>
            </a:xfrm>
            <a:prstGeom prst="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741" y="1892432"/>
            <a:ext cx="6254968" cy="3814281"/>
          </a:xfrm>
          <a:prstGeom prst="rect">
            <a:avLst/>
          </a:prstGeom>
        </p:spPr>
      </p:pic>
      <p:sp>
        <p:nvSpPr>
          <p:cNvPr id="11" name="TextBox 10"/>
          <p:cNvSpPr txBox="1"/>
          <p:nvPr/>
        </p:nvSpPr>
        <p:spPr>
          <a:xfrm>
            <a:off x="6382603" y="2577855"/>
            <a:ext cx="5809397" cy="2185214"/>
          </a:xfrm>
          <a:prstGeom prst="rect">
            <a:avLst/>
          </a:prstGeom>
          <a:noFill/>
        </p:spPr>
        <p:txBody>
          <a:bodyPr wrap="square" rtlCol="0">
            <a:spAutoFit/>
          </a:bodyPr>
          <a:lstStyle/>
          <a:p>
            <a:r>
              <a:rPr lang="en-US" sz="2400" dirty="0" smtClean="0">
                <a:latin typeface="Copperplate Gothic Bold" panose="020E0705020206020404" pitchFamily="34" charset="0"/>
              </a:rPr>
              <a:t>UNDERSTANDING SOCIAL MEDIA</a:t>
            </a:r>
            <a:endParaRPr lang="en-US" sz="2400" dirty="0" smtClean="0">
              <a:latin typeface="Copperplate Gothic Bold" panose="020E0705020206020404" pitchFamily="34" charset="0"/>
            </a:endParaRPr>
          </a:p>
          <a:p>
            <a:endParaRPr lang="en-US" dirty="0" smtClean="0"/>
          </a:p>
          <a:p>
            <a:endParaRPr lang="en-US" dirty="0"/>
          </a:p>
          <a:p>
            <a:r>
              <a:rPr lang="en-US" sz="2000" dirty="0" smtClean="0">
                <a:latin typeface="Copperplate Gothic Light" panose="020E0507020206020404" pitchFamily="34" charset="0"/>
              </a:rPr>
              <a:t>A PRODUCTION OF NDLINK</a:t>
            </a:r>
            <a:endParaRPr lang="en-US" sz="2000" dirty="0" smtClean="0">
              <a:latin typeface="Copperplate Gothic Light" panose="020E0507020206020404" pitchFamily="34" charset="0"/>
            </a:endParaRPr>
          </a:p>
          <a:p>
            <a:r>
              <a:rPr lang="en-US" sz="2000" dirty="0" smtClean="0">
                <a:latin typeface="Copperplate Gothic Light" panose="020E0507020206020404" pitchFamily="34" charset="0"/>
              </a:rPr>
              <a:t>AUGUST 1, 2016</a:t>
            </a:r>
            <a:endParaRPr lang="en-US" sz="2000" dirty="0" smtClean="0">
              <a:latin typeface="Copperplate Gothic Light" panose="020E0507020206020404" pitchFamily="34" charset="0"/>
            </a:endParaRPr>
          </a:p>
          <a:p>
            <a:endParaRPr lang="en-US" dirty="0"/>
          </a:p>
          <a:p>
            <a:endParaRPr lang="en-US" dirty="0"/>
          </a:p>
        </p:txBody>
      </p:sp>
    </p:spTree>
    <p:extLst>
      <p:ext uri="{BB962C8B-B14F-4D97-AF65-F5344CB8AC3E}">
        <p14:creationId xmlns:p14="http://schemas.microsoft.com/office/powerpoint/2010/main" val="22607896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45337" y="0"/>
            <a:ext cx="1325988" cy="697888"/>
          </a:xfrm>
          <a:prstGeom prst="rect">
            <a:avLst/>
          </a:prstGeom>
        </p:spPr>
      </p:pic>
      <p:grpSp>
        <p:nvGrpSpPr>
          <p:cNvPr id="6" name="Group 5"/>
          <p:cNvGrpSpPr/>
          <p:nvPr/>
        </p:nvGrpSpPr>
        <p:grpSpPr>
          <a:xfrm>
            <a:off x="0" y="6496334"/>
            <a:ext cx="12192000" cy="361666"/>
            <a:chOff x="0" y="6496334"/>
            <a:chExt cx="12192000" cy="361666"/>
          </a:xfrm>
        </p:grpSpPr>
        <p:sp>
          <p:nvSpPr>
            <p:cNvPr id="7" name="Rectangle 6"/>
            <p:cNvSpPr/>
            <p:nvPr/>
          </p:nvSpPr>
          <p:spPr>
            <a:xfrm>
              <a:off x="0" y="6496334"/>
              <a:ext cx="3512025" cy="361666"/>
            </a:xfrm>
            <a:prstGeom prst="rect">
              <a:avLst/>
            </a:prstGeom>
            <a:solidFill>
              <a:schemeClr val="accent6">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512025" y="6496334"/>
              <a:ext cx="2893325" cy="361666"/>
            </a:xfrm>
            <a:prstGeom prst="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405350" y="6496334"/>
              <a:ext cx="2893325" cy="361666"/>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298675" y="6496334"/>
              <a:ext cx="2893325" cy="361666"/>
            </a:xfrm>
            <a:prstGeom prst="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p:cNvSpPr txBox="1"/>
          <p:nvPr/>
        </p:nvSpPr>
        <p:spPr>
          <a:xfrm>
            <a:off x="122830" y="227810"/>
            <a:ext cx="10126639" cy="523220"/>
          </a:xfrm>
          <a:prstGeom prst="rect">
            <a:avLst/>
          </a:prstGeom>
          <a:noFill/>
        </p:spPr>
        <p:txBody>
          <a:bodyPr wrap="square" rtlCol="0">
            <a:spAutoFit/>
          </a:bodyPr>
          <a:lstStyle/>
          <a:p>
            <a:r>
              <a:rPr lang="en-US" sz="2800" dirty="0" smtClean="0">
                <a:latin typeface="Copperplate Gothic Bold" panose="020E0705020206020404" pitchFamily="34" charset="0"/>
              </a:rPr>
              <a:t>EXAMPLES OF EFFECTIVE SOCIAL MEDIA USE</a:t>
            </a:r>
            <a:endParaRPr lang="en-US" sz="2800" dirty="0">
              <a:latin typeface="Copperplate Gothic Bold" panose="020E07050202060204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71332" y="937112"/>
            <a:ext cx="7679158" cy="5373139"/>
          </a:xfrm>
          <a:prstGeom prst="rect">
            <a:avLst/>
          </a:prstGeom>
        </p:spPr>
      </p:pic>
    </p:spTree>
    <p:extLst>
      <p:ext uri="{BB962C8B-B14F-4D97-AF65-F5344CB8AC3E}">
        <p14:creationId xmlns:p14="http://schemas.microsoft.com/office/powerpoint/2010/main" val="196166035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45337" y="0"/>
            <a:ext cx="1325988" cy="697888"/>
          </a:xfrm>
          <a:prstGeom prst="rect">
            <a:avLst/>
          </a:prstGeom>
        </p:spPr>
      </p:pic>
      <p:grpSp>
        <p:nvGrpSpPr>
          <p:cNvPr id="6" name="Group 5"/>
          <p:cNvGrpSpPr/>
          <p:nvPr/>
        </p:nvGrpSpPr>
        <p:grpSpPr>
          <a:xfrm>
            <a:off x="0" y="6496334"/>
            <a:ext cx="12192000" cy="361666"/>
            <a:chOff x="0" y="6496334"/>
            <a:chExt cx="12192000" cy="361666"/>
          </a:xfrm>
        </p:grpSpPr>
        <p:sp>
          <p:nvSpPr>
            <p:cNvPr id="7" name="Rectangle 6"/>
            <p:cNvSpPr/>
            <p:nvPr/>
          </p:nvSpPr>
          <p:spPr>
            <a:xfrm>
              <a:off x="0" y="6496334"/>
              <a:ext cx="3512025" cy="361666"/>
            </a:xfrm>
            <a:prstGeom prst="rect">
              <a:avLst/>
            </a:prstGeom>
            <a:solidFill>
              <a:schemeClr val="accent6">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512025" y="6496334"/>
              <a:ext cx="2893325" cy="361666"/>
            </a:xfrm>
            <a:prstGeom prst="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405350" y="6496334"/>
              <a:ext cx="2893325" cy="361666"/>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298675" y="6496334"/>
              <a:ext cx="2893325" cy="361666"/>
            </a:xfrm>
            <a:prstGeom prst="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p:cNvSpPr txBox="1"/>
          <p:nvPr/>
        </p:nvSpPr>
        <p:spPr>
          <a:xfrm>
            <a:off x="122830" y="227810"/>
            <a:ext cx="10126639" cy="523220"/>
          </a:xfrm>
          <a:prstGeom prst="rect">
            <a:avLst/>
          </a:prstGeom>
          <a:noFill/>
        </p:spPr>
        <p:txBody>
          <a:bodyPr wrap="square" rtlCol="0">
            <a:spAutoFit/>
          </a:bodyPr>
          <a:lstStyle/>
          <a:p>
            <a:r>
              <a:rPr lang="en-US" sz="2800" dirty="0" smtClean="0">
                <a:latin typeface="Copperplate Gothic Bold" panose="020E0705020206020404" pitchFamily="34" charset="0"/>
              </a:rPr>
              <a:t>EXAMPLES OF EFFECTIVE SOCIAL MEDIA USE</a:t>
            </a:r>
            <a:endParaRPr lang="en-US" sz="2800" dirty="0">
              <a:latin typeface="Copperplate Gothic Bold" panose="020E0705020206020404" pitchFamily="34" charset="0"/>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2830" y="1702856"/>
            <a:ext cx="3722508" cy="3734808"/>
          </a:xfrm>
          <a:prstGeom prst="rect">
            <a:avLst/>
          </a:prstGeom>
        </p:spPr>
      </p:pic>
      <p:pic>
        <p:nvPicPr>
          <p:cNvPr id="14" name="Pictur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09045" y="1700574"/>
            <a:ext cx="3727057" cy="3739372"/>
          </a:xfrm>
          <a:prstGeom prst="rect">
            <a:avLst/>
          </a:prstGeom>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67236" y="1700575"/>
            <a:ext cx="3768450" cy="3780902"/>
          </a:xfrm>
          <a:prstGeom prst="rect">
            <a:avLst/>
          </a:prstGeom>
        </p:spPr>
      </p:pic>
    </p:spTree>
    <p:extLst>
      <p:ext uri="{BB962C8B-B14F-4D97-AF65-F5344CB8AC3E}">
        <p14:creationId xmlns:p14="http://schemas.microsoft.com/office/powerpoint/2010/main" val="126254386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0" y="6496334"/>
            <a:ext cx="12192000" cy="361666"/>
            <a:chOff x="0" y="6496334"/>
            <a:chExt cx="12192000" cy="361666"/>
          </a:xfrm>
        </p:grpSpPr>
        <p:sp>
          <p:nvSpPr>
            <p:cNvPr id="2" name="Rectangle 1"/>
            <p:cNvSpPr/>
            <p:nvPr/>
          </p:nvSpPr>
          <p:spPr>
            <a:xfrm>
              <a:off x="0" y="6496334"/>
              <a:ext cx="3512025" cy="361666"/>
            </a:xfrm>
            <a:prstGeom prst="rect">
              <a:avLst/>
            </a:prstGeom>
            <a:solidFill>
              <a:schemeClr val="accent6">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512025" y="6496334"/>
              <a:ext cx="2893325" cy="361666"/>
            </a:xfrm>
            <a:prstGeom prst="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405350" y="6496334"/>
              <a:ext cx="2893325" cy="361666"/>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98675" y="6496334"/>
              <a:ext cx="2893325" cy="361666"/>
            </a:xfrm>
            <a:prstGeom prst="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533" y="744971"/>
            <a:ext cx="2524857" cy="1539659"/>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45337" y="0"/>
            <a:ext cx="1325988" cy="697888"/>
          </a:xfrm>
          <a:prstGeom prst="rect">
            <a:avLst/>
          </a:prstGeom>
        </p:spPr>
      </p:pic>
      <p:sp>
        <p:nvSpPr>
          <p:cNvPr id="12" name="TextBox 11"/>
          <p:cNvSpPr txBox="1"/>
          <p:nvPr/>
        </p:nvSpPr>
        <p:spPr>
          <a:xfrm>
            <a:off x="1652634" y="0"/>
            <a:ext cx="8186658" cy="523220"/>
          </a:xfrm>
          <a:prstGeom prst="rect">
            <a:avLst/>
          </a:prstGeom>
          <a:noFill/>
        </p:spPr>
        <p:txBody>
          <a:bodyPr wrap="square" rtlCol="0">
            <a:spAutoFit/>
          </a:bodyPr>
          <a:lstStyle/>
          <a:p>
            <a:r>
              <a:rPr lang="en-US" sz="2800" dirty="0" smtClean="0">
                <a:latin typeface="Copperplate Gothic Bold" panose="020E0705020206020404" pitchFamily="34" charset="0"/>
              </a:rPr>
              <a:t>SOCIAL MEDIA TUTORIAL SCHEDULE</a:t>
            </a:r>
            <a:endParaRPr lang="en-US" sz="2800" dirty="0">
              <a:latin typeface="Copperplate Gothic Bold" panose="020E0705020206020404" pitchFamily="34" charset="0"/>
            </a:endParaRPr>
          </a:p>
        </p:txBody>
      </p:sp>
      <p:sp>
        <p:nvSpPr>
          <p:cNvPr id="4" name="TextBox 3"/>
          <p:cNvSpPr txBox="1"/>
          <p:nvPr/>
        </p:nvSpPr>
        <p:spPr>
          <a:xfrm>
            <a:off x="1193570" y="2356122"/>
            <a:ext cx="10680910" cy="3416320"/>
          </a:xfrm>
          <a:prstGeom prst="rect">
            <a:avLst/>
          </a:prstGeom>
          <a:noFill/>
        </p:spPr>
        <p:txBody>
          <a:bodyPr wrap="square" rtlCol="0">
            <a:spAutoFit/>
          </a:bodyPr>
          <a:lstStyle/>
          <a:p>
            <a:r>
              <a:rPr lang="en-US" sz="2400" dirty="0" smtClean="0"/>
              <a:t>Monday, August 1, 2016: Understanding social </a:t>
            </a:r>
            <a:r>
              <a:rPr lang="en-US" sz="2400" dirty="0"/>
              <a:t>m</a:t>
            </a:r>
            <a:r>
              <a:rPr lang="en-US" sz="2400" dirty="0" smtClean="0"/>
              <a:t>edia</a:t>
            </a:r>
          </a:p>
          <a:p>
            <a:endParaRPr lang="en-US" sz="2400" dirty="0"/>
          </a:p>
          <a:p>
            <a:r>
              <a:rPr lang="en-US" sz="2400" dirty="0" smtClean="0"/>
              <a:t>Monday, August 8, 2016: How to create your social media strategy</a:t>
            </a:r>
          </a:p>
          <a:p>
            <a:endParaRPr lang="en-US" sz="2400" dirty="0"/>
          </a:p>
          <a:p>
            <a:r>
              <a:rPr lang="en-US" sz="2400" dirty="0" smtClean="0"/>
              <a:t>Monday, August 15, 2016: Understanding Twitter Analytics</a:t>
            </a:r>
          </a:p>
          <a:p>
            <a:endParaRPr lang="en-US" sz="2400" dirty="0"/>
          </a:p>
          <a:p>
            <a:r>
              <a:rPr lang="en-US" sz="2400" dirty="0" smtClean="0"/>
              <a:t>Monday, August 22, 2016: Understanding Facebook Analytics</a:t>
            </a:r>
          </a:p>
          <a:p>
            <a:endParaRPr lang="en-US" sz="2400" dirty="0"/>
          </a:p>
          <a:p>
            <a:r>
              <a:rPr lang="en-US" sz="2400" dirty="0" smtClean="0"/>
              <a:t>Monday, August 29, 2016: Tools of the Trade: Tools for Effective Social Media Use</a:t>
            </a:r>
            <a:endParaRPr lang="en-US" sz="2400" dirty="0"/>
          </a:p>
        </p:txBody>
      </p:sp>
    </p:spTree>
    <p:extLst>
      <p:ext uri="{BB962C8B-B14F-4D97-AF65-F5344CB8AC3E}">
        <p14:creationId xmlns:p14="http://schemas.microsoft.com/office/powerpoint/2010/main" val="152608513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45337" y="0"/>
            <a:ext cx="1325988" cy="697888"/>
          </a:xfrm>
          <a:prstGeom prst="rect">
            <a:avLst/>
          </a:prstGeom>
        </p:spPr>
      </p:pic>
      <p:cxnSp>
        <p:nvCxnSpPr>
          <p:cNvPr id="12" name="Straight Connector 11"/>
          <p:cNvCxnSpPr/>
          <p:nvPr/>
        </p:nvCxnSpPr>
        <p:spPr>
          <a:xfrm>
            <a:off x="238716" y="1460310"/>
            <a:ext cx="11832609" cy="2729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80875" y="2140493"/>
            <a:ext cx="3711125" cy="2971857"/>
          </a:xfrm>
          <a:prstGeom prst="rect">
            <a:avLst/>
          </a:prstGeom>
        </p:spPr>
      </p:pic>
      <p:sp>
        <p:nvSpPr>
          <p:cNvPr id="15" name="TextBox 14"/>
          <p:cNvSpPr txBox="1"/>
          <p:nvPr/>
        </p:nvSpPr>
        <p:spPr>
          <a:xfrm>
            <a:off x="292633" y="1834503"/>
            <a:ext cx="7982874" cy="4216539"/>
          </a:xfrm>
          <a:prstGeom prst="rect">
            <a:avLst/>
          </a:prstGeom>
          <a:noFill/>
        </p:spPr>
        <p:txBody>
          <a:bodyPr wrap="square" rtlCol="0">
            <a:spAutoFit/>
          </a:bodyPr>
          <a:lstStyle/>
          <a:p>
            <a:r>
              <a:rPr lang="en-US" sz="2800" dirty="0" smtClean="0"/>
              <a:t>Social media is a way to </a:t>
            </a:r>
            <a:r>
              <a:rPr lang="en-US" sz="3200" b="1" dirty="0" smtClean="0">
                <a:solidFill>
                  <a:schemeClr val="accent1">
                    <a:lumMod val="75000"/>
                  </a:schemeClr>
                </a:solidFill>
              </a:rPr>
              <a:t>connect</a:t>
            </a:r>
            <a:r>
              <a:rPr lang="en-US" sz="3200" dirty="0" smtClean="0"/>
              <a:t> </a:t>
            </a:r>
            <a:r>
              <a:rPr lang="en-US" sz="2800" dirty="0" smtClean="0"/>
              <a:t>on a personal level with your members and target community. </a:t>
            </a:r>
            <a:r>
              <a:rPr lang="en-US" sz="2800" dirty="0"/>
              <a:t>Social media is the collective of online communications channels dedicated to community-based </a:t>
            </a:r>
            <a:r>
              <a:rPr lang="en-US" sz="3200" b="1" dirty="0">
                <a:solidFill>
                  <a:schemeClr val="accent1">
                    <a:lumMod val="75000"/>
                  </a:schemeClr>
                </a:solidFill>
              </a:rPr>
              <a:t>input, interaction, content-sharing and collaboration</a:t>
            </a:r>
            <a:r>
              <a:rPr lang="en-US" sz="2800" dirty="0" smtClean="0"/>
              <a:t>.</a:t>
            </a:r>
          </a:p>
          <a:p>
            <a:endParaRPr lang="en-US" sz="2800" b="1" dirty="0">
              <a:solidFill>
                <a:schemeClr val="accent1">
                  <a:lumMod val="50000"/>
                </a:schemeClr>
              </a:solidFill>
            </a:endParaRPr>
          </a:p>
          <a:p>
            <a:r>
              <a:rPr lang="en-US" sz="2800" b="1" dirty="0" smtClean="0">
                <a:solidFill>
                  <a:schemeClr val="accent1">
                    <a:lumMod val="50000"/>
                  </a:schemeClr>
                </a:solidFill>
              </a:rPr>
              <a:t>Social media is everything that was not around when you were in school!</a:t>
            </a:r>
            <a:endParaRPr lang="en-US" sz="2800" b="1" dirty="0">
              <a:solidFill>
                <a:schemeClr val="accent1">
                  <a:lumMod val="50000"/>
                </a:schemeClr>
              </a:solidFill>
            </a:endParaRPr>
          </a:p>
        </p:txBody>
      </p:sp>
      <p:grpSp>
        <p:nvGrpSpPr>
          <p:cNvPr id="16" name="Group 15"/>
          <p:cNvGrpSpPr/>
          <p:nvPr/>
        </p:nvGrpSpPr>
        <p:grpSpPr>
          <a:xfrm>
            <a:off x="0" y="6496334"/>
            <a:ext cx="12192000" cy="361666"/>
            <a:chOff x="0" y="6496334"/>
            <a:chExt cx="12192000" cy="361666"/>
          </a:xfrm>
        </p:grpSpPr>
        <p:sp>
          <p:nvSpPr>
            <p:cNvPr id="17" name="Rectangle 16"/>
            <p:cNvSpPr/>
            <p:nvPr/>
          </p:nvSpPr>
          <p:spPr>
            <a:xfrm>
              <a:off x="0" y="6496334"/>
              <a:ext cx="3512025" cy="361666"/>
            </a:xfrm>
            <a:prstGeom prst="rect">
              <a:avLst/>
            </a:prstGeom>
            <a:solidFill>
              <a:schemeClr val="accent6">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3512025" y="6496334"/>
              <a:ext cx="2893325" cy="361666"/>
            </a:xfrm>
            <a:prstGeom prst="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6405350" y="6496334"/>
              <a:ext cx="2893325" cy="361666"/>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9298675" y="6496334"/>
              <a:ext cx="2893325" cy="361666"/>
            </a:xfrm>
            <a:prstGeom prst="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p:cNvSpPr txBox="1"/>
          <p:nvPr/>
        </p:nvSpPr>
        <p:spPr>
          <a:xfrm>
            <a:off x="2320118" y="227810"/>
            <a:ext cx="5698995" cy="523220"/>
          </a:xfrm>
          <a:prstGeom prst="rect">
            <a:avLst/>
          </a:prstGeom>
          <a:noFill/>
        </p:spPr>
        <p:txBody>
          <a:bodyPr wrap="square" rtlCol="0">
            <a:spAutoFit/>
          </a:bodyPr>
          <a:lstStyle/>
          <a:p>
            <a:r>
              <a:rPr lang="en-US" sz="2800" dirty="0" smtClean="0">
                <a:latin typeface="Copperplate Gothic Bold" panose="020E0705020206020404" pitchFamily="34" charset="0"/>
              </a:rPr>
              <a:t>WHAT IS SOCIAL MEDIA?</a:t>
            </a:r>
            <a:endParaRPr lang="en-US" sz="2800" dirty="0">
              <a:latin typeface="Copperplate Gothic Bold" panose="020E0705020206020404" pitchFamily="34" charset="0"/>
            </a:endParaRPr>
          </a:p>
        </p:txBody>
      </p:sp>
    </p:spTree>
    <p:extLst>
      <p:ext uri="{BB962C8B-B14F-4D97-AF65-F5344CB8AC3E}">
        <p14:creationId xmlns:p14="http://schemas.microsoft.com/office/powerpoint/2010/main" val="197178443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45337" y="0"/>
            <a:ext cx="1325988" cy="697888"/>
          </a:xfrm>
          <a:prstGeom prst="rect">
            <a:avLst/>
          </a:prstGeom>
        </p:spPr>
      </p:pic>
      <p:cxnSp>
        <p:nvCxnSpPr>
          <p:cNvPr id="12" name="Straight Connector 11"/>
          <p:cNvCxnSpPr/>
          <p:nvPr/>
        </p:nvCxnSpPr>
        <p:spPr>
          <a:xfrm>
            <a:off x="238716" y="1460310"/>
            <a:ext cx="11832609" cy="2729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0" y="6496334"/>
            <a:ext cx="12192000" cy="361666"/>
            <a:chOff x="0" y="6496334"/>
            <a:chExt cx="12192000" cy="361666"/>
          </a:xfrm>
        </p:grpSpPr>
        <p:sp>
          <p:nvSpPr>
            <p:cNvPr id="7" name="Rectangle 6"/>
            <p:cNvSpPr/>
            <p:nvPr/>
          </p:nvSpPr>
          <p:spPr>
            <a:xfrm>
              <a:off x="0" y="6496334"/>
              <a:ext cx="3512025" cy="361666"/>
            </a:xfrm>
            <a:prstGeom prst="rect">
              <a:avLst/>
            </a:prstGeom>
            <a:solidFill>
              <a:schemeClr val="accent6">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512025" y="6496334"/>
              <a:ext cx="2893325" cy="361666"/>
            </a:xfrm>
            <a:prstGeom prst="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405350" y="6496334"/>
              <a:ext cx="2893325" cy="361666"/>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298675" y="6496334"/>
              <a:ext cx="2893325" cy="361666"/>
            </a:xfrm>
            <a:prstGeom prst="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49066" y="1738095"/>
            <a:ext cx="3422259" cy="3422259"/>
          </a:xfrm>
          <a:prstGeom prst="rect">
            <a:avLst/>
          </a:prstGeom>
        </p:spPr>
      </p:pic>
      <p:sp>
        <p:nvSpPr>
          <p:cNvPr id="2" name="TextBox 1"/>
          <p:cNvSpPr txBox="1"/>
          <p:nvPr/>
        </p:nvSpPr>
        <p:spPr>
          <a:xfrm>
            <a:off x="2320118" y="227810"/>
            <a:ext cx="5698995" cy="523220"/>
          </a:xfrm>
          <a:prstGeom prst="rect">
            <a:avLst/>
          </a:prstGeom>
          <a:noFill/>
        </p:spPr>
        <p:txBody>
          <a:bodyPr wrap="square" rtlCol="0">
            <a:spAutoFit/>
          </a:bodyPr>
          <a:lstStyle/>
          <a:p>
            <a:r>
              <a:rPr lang="en-US" sz="2800" dirty="0" smtClean="0">
                <a:latin typeface="Copperplate Gothic Bold" panose="020E0705020206020404" pitchFamily="34" charset="0"/>
              </a:rPr>
              <a:t>WHY USE SOCIAL MEDIA?</a:t>
            </a:r>
            <a:endParaRPr lang="en-US" sz="2800" dirty="0">
              <a:latin typeface="Copperplate Gothic Bold" panose="020E0705020206020404" pitchFamily="34" charset="0"/>
            </a:endParaRPr>
          </a:p>
        </p:txBody>
      </p:sp>
      <p:sp>
        <p:nvSpPr>
          <p:cNvPr id="3" name="TextBox 2"/>
          <p:cNvSpPr txBox="1"/>
          <p:nvPr/>
        </p:nvSpPr>
        <p:spPr>
          <a:xfrm>
            <a:off x="341194" y="2008899"/>
            <a:ext cx="8120418" cy="3385542"/>
          </a:xfrm>
          <a:prstGeom prst="rect">
            <a:avLst/>
          </a:prstGeom>
          <a:noFill/>
        </p:spPr>
        <p:txBody>
          <a:bodyPr wrap="square" rtlCol="0">
            <a:spAutoFit/>
          </a:bodyPr>
          <a:lstStyle/>
          <a:p>
            <a:r>
              <a:rPr lang="en-US" sz="2800" b="1" dirty="0" smtClean="0">
                <a:solidFill>
                  <a:schemeClr val="accent6">
                    <a:lumMod val="75000"/>
                  </a:schemeClr>
                </a:solidFill>
              </a:rPr>
              <a:t>ADD VALUE</a:t>
            </a:r>
            <a:r>
              <a:rPr lang="en-US" dirty="0" smtClean="0"/>
              <a:t>: </a:t>
            </a:r>
            <a:r>
              <a:rPr lang="en-US" sz="2800" dirty="0" smtClean="0"/>
              <a:t>Social media is a two-way conversation that starts with listening and helping. Building trust is a key element in the digital space – once you’ve built that trust, you earn the right to use social media for the purpose of connecting and sharing information.</a:t>
            </a:r>
          </a:p>
          <a:p>
            <a:endParaRPr lang="en-US" dirty="0"/>
          </a:p>
          <a:p>
            <a:r>
              <a:rPr lang="en-US" sz="2800" b="1" dirty="0" smtClean="0">
                <a:solidFill>
                  <a:schemeClr val="accent6">
                    <a:lumMod val="75000"/>
                  </a:schemeClr>
                </a:solidFill>
              </a:rPr>
              <a:t>Focus on delivering VALUE when, where, and how your target audience wants it. </a:t>
            </a:r>
            <a:endParaRPr lang="en-US" sz="2800" b="1" dirty="0">
              <a:solidFill>
                <a:schemeClr val="accent6">
                  <a:lumMod val="75000"/>
                </a:schemeClr>
              </a:solidFill>
            </a:endParaRPr>
          </a:p>
        </p:txBody>
      </p:sp>
    </p:spTree>
    <p:extLst>
      <p:ext uri="{BB962C8B-B14F-4D97-AF65-F5344CB8AC3E}">
        <p14:creationId xmlns:p14="http://schemas.microsoft.com/office/powerpoint/2010/main" val="287056794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45337" y="0"/>
            <a:ext cx="1325988" cy="697888"/>
          </a:xfrm>
          <a:prstGeom prst="rect">
            <a:avLst/>
          </a:prstGeom>
        </p:spPr>
      </p:pic>
      <p:cxnSp>
        <p:nvCxnSpPr>
          <p:cNvPr id="12" name="Straight Connector 11"/>
          <p:cNvCxnSpPr/>
          <p:nvPr/>
        </p:nvCxnSpPr>
        <p:spPr>
          <a:xfrm>
            <a:off x="238716" y="1460310"/>
            <a:ext cx="11832609" cy="2729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0" y="6496334"/>
            <a:ext cx="12192000" cy="361666"/>
            <a:chOff x="0" y="6496334"/>
            <a:chExt cx="12192000" cy="361666"/>
          </a:xfrm>
        </p:grpSpPr>
        <p:sp>
          <p:nvSpPr>
            <p:cNvPr id="7" name="Rectangle 6"/>
            <p:cNvSpPr/>
            <p:nvPr/>
          </p:nvSpPr>
          <p:spPr>
            <a:xfrm>
              <a:off x="0" y="6496334"/>
              <a:ext cx="3512025" cy="361666"/>
            </a:xfrm>
            <a:prstGeom prst="rect">
              <a:avLst/>
            </a:prstGeom>
            <a:solidFill>
              <a:schemeClr val="accent6">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512025" y="6496334"/>
              <a:ext cx="2893325" cy="361666"/>
            </a:xfrm>
            <a:prstGeom prst="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405350" y="6496334"/>
              <a:ext cx="2893325" cy="361666"/>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298675" y="6496334"/>
              <a:ext cx="2893325" cy="361666"/>
            </a:xfrm>
            <a:prstGeom prst="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p:cNvSpPr txBox="1"/>
          <p:nvPr/>
        </p:nvSpPr>
        <p:spPr>
          <a:xfrm>
            <a:off x="2320118" y="227810"/>
            <a:ext cx="5698995" cy="523220"/>
          </a:xfrm>
          <a:prstGeom prst="rect">
            <a:avLst/>
          </a:prstGeom>
          <a:noFill/>
        </p:spPr>
        <p:txBody>
          <a:bodyPr wrap="square" rtlCol="0">
            <a:spAutoFit/>
          </a:bodyPr>
          <a:lstStyle/>
          <a:p>
            <a:r>
              <a:rPr lang="en-US" sz="2800" dirty="0" smtClean="0">
                <a:latin typeface="Copperplate Gothic Bold" panose="020E0705020206020404" pitchFamily="34" charset="0"/>
              </a:rPr>
              <a:t>WHY USE SOCIAL MEDIA?</a:t>
            </a:r>
            <a:endParaRPr lang="en-US" sz="2800" dirty="0">
              <a:latin typeface="Copperplate Gothic Bold" panose="020E0705020206020404"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2658" y="1774209"/>
            <a:ext cx="3362781" cy="3256589"/>
          </a:xfrm>
          <a:prstGeom prst="rect">
            <a:avLst/>
          </a:prstGeom>
        </p:spPr>
      </p:pic>
      <p:sp>
        <p:nvSpPr>
          <p:cNvPr id="5" name="TextBox 4"/>
          <p:cNvSpPr txBox="1"/>
          <p:nvPr/>
        </p:nvSpPr>
        <p:spPr>
          <a:xfrm>
            <a:off x="238716" y="1787856"/>
            <a:ext cx="7888406" cy="3970318"/>
          </a:xfrm>
          <a:prstGeom prst="rect">
            <a:avLst/>
          </a:prstGeom>
          <a:noFill/>
        </p:spPr>
        <p:txBody>
          <a:bodyPr wrap="square" rtlCol="0">
            <a:spAutoFit/>
          </a:bodyPr>
          <a:lstStyle/>
          <a:p>
            <a:r>
              <a:rPr lang="en-US" sz="2800" b="1" dirty="0" smtClean="0">
                <a:solidFill>
                  <a:srgbClr val="0070C0"/>
                </a:solidFill>
              </a:rPr>
              <a:t>LEARN: </a:t>
            </a:r>
            <a:r>
              <a:rPr lang="en-US" sz="2800" dirty="0" smtClean="0"/>
              <a:t>Learning from your community gives you the opportunity to </a:t>
            </a:r>
            <a:r>
              <a:rPr lang="en-US" sz="2800" b="1" dirty="0" smtClean="0">
                <a:solidFill>
                  <a:srgbClr val="0070C0"/>
                </a:solidFill>
              </a:rPr>
              <a:t>discover who your most engaged members are</a:t>
            </a:r>
            <a:r>
              <a:rPr lang="en-US" sz="2800" dirty="0" smtClean="0"/>
              <a:t>.  On any given day on social media, you have groups of fans, followers, and customers listening – they bring their own various experiences and knowledge to your community. No one group, business, or organization has the answers to every challenge out there – </a:t>
            </a:r>
            <a:r>
              <a:rPr lang="en-US" sz="2800" b="1" dirty="0" smtClean="0">
                <a:solidFill>
                  <a:srgbClr val="0070C0"/>
                </a:solidFill>
              </a:rPr>
              <a:t>your community can provide feedback and insight into your work. </a:t>
            </a:r>
            <a:endParaRPr lang="en-US" sz="2800" b="1" dirty="0">
              <a:solidFill>
                <a:srgbClr val="0070C0"/>
              </a:solidFill>
            </a:endParaRPr>
          </a:p>
        </p:txBody>
      </p:sp>
    </p:spTree>
    <p:extLst>
      <p:ext uri="{BB962C8B-B14F-4D97-AF65-F5344CB8AC3E}">
        <p14:creationId xmlns:p14="http://schemas.microsoft.com/office/powerpoint/2010/main" val="128339525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45337" y="0"/>
            <a:ext cx="1325988" cy="697888"/>
          </a:xfrm>
          <a:prstGeom prst="rect">
            <a:avLst/>
          </a:prstGeom>
        </p:spPr>
      </p:pic>
      <p:cxnSp>
        <p:nvCxnSpPr>
          <p:cNvPr id="12" name="Straight Connector 11"/>
          <p:cNvCxnSpPr/>
          <p:nvPr/>
        </p:nvCxnSpPr>
        <p:spPr>
          <a:xfrm>
            <a:off x="238716" y="1460310"/>
            <a:ext cx="11832609" cy="2729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0" y="6496334"/>
            <a:ext cx="12192000" cy="361666"/>
            <a:chOff x="0" y="6496334"/>
            <a:chExt cx="12192000" cy="361666"/>
          </a:xfrm>
        </p:grpSpPr>
        <p:sp>
          <p:nvSpPr>
            <p:cNvPr id="7" name="Rectangle 6"/>
            <p:cNvSpPr/>
            <p:nvPr/>
          </p:nvSpPr>
          <p:spPr>
            <a:xfrm>
              <a:off x="0" y="6496334"/>
              <a:ext cx="3512025" cy="361666"/>
            </a:xfrm>
            <a:prstGeom prst="rect">
              <a:avLst/>
            </a:prstGeom>
            <a:solidFill>
              <a:schemeClr val="accent6">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512025" y="6496334"/>
              <a:ext cx="2893325" cy="361666"/>
            </a:xfrm>
            <a:prstGeom prst="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405350" y="6496334"/>
              <a:ext cx="2893325" cy="361666"/>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298675" y="6496334"/>
              <a:ext cx="2893325" cy="361666"/>
            </a:xfrm>
            <a:prstGeom prst="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p:cNvSpPr txBox="1"/>
          <p:nvPr/>
        </p:nvSpPr>
        <p:spPr>
          <a:xfrm>
            <a:off x="2320118" y="227810"/>
            <a:ext cx="5698995" cy="523220"/>
          </a:xfrm>
          <a:prstGeom prst="rect">
            <a:avLst/>
          </a:prstGeom>
          <a:noFill/>
        </p:spPr>
        <p:txBody>
          <a:bodyPr wrap="square" rtlCol="0">
            <a:spAutoFit/>
          </a:bodyPr>
          <a:lstStyle/>
          <a:p>
            <a:r>
              <a:rPr lang="en-US" sz="2800" dirty="0" smtClean="0">
                <a:latin typeface="Copperplate Gothic Bold" panose="020E0705020206020404" pitchFamily="34" charset="0"/>
              </a:rPr>
              <a:t>WHY USE SOCIAL MEDIA?</a:t>
            </a:r>
            <a:endParaRPr lang="en-US" sz="2800" dirty="0">
              <a:latin typeface="Copperplate Gothic Bold" panose="020E0705020206020404" pitchFamily="34" charset="0"/>
            </a:endParaRPr>
          </a:p>
        </p:txBody>
      </p:sp>
      <p:sp>
        <p:nvSpPr>
          <p:cNvPr id="5" name="TextBox 4"/>
          <p:cNvSpPr txBox="1"/>
          <p:nvPr/>
        </p:nvSpPr>
        <p:spPr>
          <a:xfrm>
            <a:off x="238716" y="1981649"/>
            <a:ext cx="8645977" cy="3108543"/>
          </a:xfrm>
          <a:prstGeom prst="rect">
            <a:avLst/>
          </a:prstGeom>
          <a:noFill/>
        </p:spPr>
        <p:txBody>
          <a:bodyPr wrap="square" rtlCol="0">
            <a:spAutoFit/>
          </a:bodyPr>
          <a:lstStyle/>
          <a:p>
            <a:r>
              <a:rPr lang="en-US" sz="2800" b="1" dirty="0" smtClean="0">
                <a:solidFill>
                  <a:schemeClr val="accent6">
                    <a:lumMod val="75000"/>
                  </a:schemeClr>
                </a:solidFill>
              </a:rPr>
              <a:t>RELATIONSHIPS: </a:t>
            </a:r>
            <a:r>
              <a:rPr lang="en-US" sz="2800" dirty="0" smtClean="0"/>
              <a:t>The “social” part of social media is there for a reason – because of the relationships that you will build as you use the various platforms.  Use social media to build relationships with influencers and new members.</a:t>
            </a:r>
          </a:p>
          <a:p>
            <a:endParaRPr lang="en-US" sz="2800" b="1" dirty="0">
              <a:solidFill>
                <a:schemeClr val="accent6">
                  <a:lumMod val="75000"/>
                </a:schemeClr>
              </a:solidFill>
            </a:endParaRPr>
          </a:p>
          <a:p>
            <a:r>
              <a:rPr lang="en-US" sz="2800" b="1" dirty="0" smtClean="0">
                <a:solidFill>
                  <a:schemeClr val="accent6">
                    <a:lumMod val="75000"/>
                  </a:schemeClr>
                </a:solidFill>
              </a:rPr>
              <a:t>Relationships are the bedrock of what makes us human, and technology simply facilities all of this.</a:t>
            </a:r>
            <a:endParaRPr lang="en-US" sz="2400" b="1" dirty="0">
              <a:solidFill>
                <a:schemeClr val="accent6">
                  <a:lumMod val="75000"/>
                </a:schemeClr>
              </a:solidFill>
            </a:endParaRPr>
          </a:p>
        </p:txBody>
      </p:sp>
      <p:pic>
        <p:nvPicPr>
          <p:cNvPr id="1026" name="Picture 2" descr="JPEG Image"/>
          <p:cNvPicPr>
            <a:picLocks noChangeAspect="1" noChangeArrowheads="1"/>
          </p:cNvPicPr>
          <p:nvPr/>
        </p:nvPicPr>
        <p:blipFill>
          <a:blip r:embed="rId3">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082686" y="1715797"/>
            <a:ext cx="2988639" cy="29729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59174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45337" y="0"/>
            <a:ext cx="1325988" cy="697888"/>
          </a:xfrm>
          <a:prstGeom prst="rect">
            <a:avLst/>
          </a:prstGeom>
        </p:spPr>
      </p:pic>
      <p:grpSp>
        <p:nvGrpSpPr>
          <p:cNvPr id="6" name="Group 5"/>
          <p:cNvGrpSpPr/>
          <p:nvPr/>
        </p:nvGrpSpPr>
        <p:grpSpPr>
          <a:xfrm>
            <a:off x="0" y="6496334"/>
            <a:ext cx="12192000" cy="361666"/>
            <a:chOff x="0" y="6496334"/>
            <a:chExt cx="12192000" cy="361666"/>
          </a:xfrm>
        </p:grpSpPr>
        <p:sp>
          <p:nvSpPr>
            <p:cNvPr id="7" name="Rectangle 6"/>
            <p:cNvSpPr/>
            <p:nvPr/>
          </p:nvSpPr>
          <p:spPr>
            <a:xfrm>
              <a:off x="0" y="6496334"/>
              <a:ext cx="3512025" cy="361666"/>
            </a:xfrm>
            <a:prstGeom prst="rect">
              <a:avLst/>
            </a:prstGeom>
            <a:solidFill>
              <a:schemeClr val="accent6">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512025" y="6496334"/>
              <a:ext cx="2893325" cy="361666"/>
            </a:xfrm>
            <a:prstGeom prst="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405350" y="6496334"/>
              <a:ext cx="2893325" cy="361666"/>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298675" y="6496334"/>
              <a:ext cx="2893325" cy="361666"/>
            </a:xfrm>
            <a:prstGeom prst="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p:cNvSpPr txBox="1"/>
          <p:nvPr/>
        </p:nvSpPr>
        <p:spPr>
          <a:xfrm>
            <a:off x="2320118" y="227810"/>
            <a:ext cx="5698995" cy="523220"/>
          </a:xfrm>
          <a:prstGeom prst="rect">
            <a:avLst/>
          </a:prstGeom>
          <a:noFill/>
        </p:spPr>
        <p:txBody>
          <a:bodyPr wrap="square" rtlCol="0">
            <a:spAutoFit/>
          </a:bodyPr>
          <a:lstStyle/>
          <a:p>
            <a:r>
              <a:rPr lang="en-US" sz="2800" dirty="0" smtClean="0">
                <a:latin typeface="Copperplate Gothic Bold" panose="020E0705020206020404" pitchFamily="34" charset="0"/>
              </a:rPr>
              <a:t>WHY USE SOCIAL MEDIA?</a:t>
            </a:r>
            <a:endParaRPr lang="en-US" sz="2800" dirty="0">
              <a:latin typeface="Copperplate Gothic Bold" panose="020E0705020206020404" pitchFamily="34" charset="0"/>
            </a:endParaRPr>
          </a:p>
        </p:txBody>
      </p:sp>
      <p:sp>
        <p:nvSpPr>
          <p:cNvPr id="23" name="TextBox 22"/>
          <p:cNvSpPr txBox="1"/>
          <p:nvPr/>
        </p:nvSpPr>
        <p:spPr>
          <a:xfrm>
            <a:off x="486537" y="4242990"/>
            <a:ext cx="11336965" cy="1815882"/>
          </a:xfrm>
          <a:prstGeom prst="rect">
            <a:avLst/>
          </a:prstGeom>
          <a:noFill/>
        </p:spPr>
        <p:txBody>
          <a:bodyPr wrap="square" rtlCol="0">
            <a:spAutoFit/>
          </a:bodyPr>
          <a:lstStyle/>
          <a:p>
            <a:r>
              <a:rPr lang="en-US" sz="2800" b="1" dirty="0" smtClean="0">
                <a:solidFill>
                  <a:srgbClr val="0070C0"/>
                </a:solidFill>
              </a:rPr>
              <a:t>RETURN ON INVESTMENT</a:t>
            </a:r>
            <a:r>
              <a:rPr lang="en-US" sz="2800" dirty="0" smtClean="0"/>
              <a:t>: Social media is not free! Any investment in social media needs to be </a:t>
            </a:r>
            <a:r>
              <a:rPr lang="en-US" sz="2800" b="1" dirty="0" smtClean="0">
                <a:solidFill>
                  <a:srgbClr val="0070C0"/>
                </a:solidFill>
              </a:rPr>
              <a:t>tracked and measured for effectiveness</a:t>
            </a:r>
            <a:r>
              <a:rPr lang="en-US" sz="2800" dirty="0" smtClean="0"/>
              <a:t>. It’s important to measure the financial impact (cost) as well as the social impact (change in human behavior). </a:t>
            </a:r>
            <a:endParaRPr lang="en-US" sz="2800" dirty="0"/>
          </a:p>
        </p:txBody>
      </p:sp>
      <p:grpSp>
        <p:nvGrpSpPr>
          <p:cNvPr id="25" name="Group 24"/>
          <p:cNvGrpSpPr/>
          <p:nvPr/>
        </p:nvGrpSpPr>
        <p:grpSpPr>
          <a:xfrm>
            <a:off x="238716" y="1460310"/>
            <a:ext cx="11832609" cy="1992916"/>
            <a:chOff x="238716" y="1460310"/>
            <a:chExt cx="11832609" cy="1992916"/>
          </a:xfrm>
        </p:grpSpPr>
        <p:cxnSp>
          <p:nvCxnSpPr>
            <p:cNvPr id="12" name="Straight Connector 11"/>
            <p:cNvCxnSpPr/>
            <p:nvPr/>
          </p:nvCxnSpPr>
          <p:spPr>
            <a:xfrm>
              <a:off x="238716" y="1460310"/>
              <a:ext cx="11832609" cy="2729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31380" y="2020592"/>
              <a:ext cx="2306472" cy="1077218"/>
            </a:xfrm>
            <a:prstGeom prst="rect">
              <a:avLst/>
            </a:prstGeom>
            <a:noFill/>
          </p:spPr>
          <p:txBody>
            <a:bodyPr wrap="square" rtlCol="0">
              <a:spAutoFit/>
            </a:bodyPr>
            <a:lstStyle/>
            <a:p>
              <a:r>
                <a:rPr lang="en-US" sz="3200" dirty="0" smtClean="0"/>
                <a:t>SOCIAL MEDIA ROI</a:t>
              </a:r>
              <a:endParaRPr lang="en-US" sz="3200" dirty="0"/>
            </a:p>
          </p:txBody>
        </p:sp>
        <p:sp>
          <p:nvSpPr>
            <p:cNvPr id="4" name="Equal 3"/>
            <p:cNvSpPr/>
            <p:nvPr/>
          </p:nvSpPr>
          <p:spPr>
            <a:xfrm>
              <a:off x="2583027" y="2196886"/>
              <a:ext cx="1018521" cy="832961"/>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3948741" y="1973132"/>
              <a:ext cx="3418645" cy="1384995"/>
            </a:xfrm>
            <a:prstGeom prst="rect">
              <a:avLst/>
            </a:prstGeom>
            <a:noFill/>
          </p:spPr>
          <p:txBody>
            <a:bodyPr wrap="square" rtlCol="0">
              <a:spAutoFit/>
            </a:bodyPr>
            <a:lstStyle/>
            <a:p>
              <a:r>
                <a:rPr lang="en-US" sz="2800" dirty="0" smtClean="0"/>
                <a:t>(SOCIAL MEDIA RETURN – SOCIAL MEDIA INVESTMENT)</a:t>
              </a:r>
              <a:endParaRPr lang="en-US" sz="2800" dirty="0"/>
            </a:p>
          </p:txBody>
        </p:sp>
        <p:sp>
          <p:nvSpPr>
            <p:cNvPr id="21" name="TextBox 20"/>
            <p:cNvSpPr txBox="1"/>
            <p:nvPr/>
          </p:nvSpPr>
          <p:spPr>
            <a:xfrm>
              <a:off x="8880600" y="2068231"/>
              <a:ext cx="3098042" cy="1384995"/>
            </a:xfrm>
            <a:prstGeom prst="rect">
              <a:avLst/>
            </a:prstGeom>
            <a:noFill/>
          </p:spPr>
          <p:txBody>
            <a:bodyPr wrap="square" rtlCol="0">
              <a:spAutoFit/>
            </a:bodyPr>
            <a:lstStyle/>
            <a:p>
              <a:r>
                <a:rPr lang="en-US" sz="2800" dirty="0" smtClean="0"/>
                <a:t>SOCIAL MEDIA INVESTMENT PERCENT</a:t>
              </a:r>
              <a:endParaRPr lang="en-US" sz="2800" dirty="0"/>
            </a:p>
          </p:txBody>
        </p:sp>
        <p:sp>
          <p:nvSpPr>
            <p:cNvPr id="24" name="Division 23"/>
            <p:cNvSpPr/>
            <p:nvPr/>
          </p:nvSpPr>
          <p:spPr>
            <a:xfrm>
              <a:off x="7367386" y="1964173"/>
              <a:ext cx="1074333" cy="1393954"/>
            </a:xfrm>
            <a:prstGeom prst="mathDivid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5550460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45337" y="0"/>
            <a:ext cx="1325988" cy="697888"/>
          </a:xfrm>
          <a:prstGeom prst="rect">
            <a:avLst/>
          </a:prstGeom>
        </p:spPr>
      </p:pic>
      <p:grpSp>
        <p:nvGrpSpPr>
          <p:cNvPr id="6" name="Group 5"/>
          <p:cNvGrpSpPr/>
          <p:nvPr/>
        </p:nvGrpSpPr>
        <p:grpSpPr>
          <a:xfrm>
            <a:off x="0" y="6496334"/>
            <a:ext cx="12192000" cy="361666"/>
            <a:chOff x="0" y="6496334"/>
            <a:chExt cx="12192000" cy="361666"/>
          </a:xfrm>
        </p:grpSpPr>
        <p:sp>
          <p:nvSpPr>
            <p:cNvPr id="7" name="Rectangle 6"/>
            <p:cNvSpPr/>
            <p:nvPr/>
          </p:nvSpPr>
          <p:spPr>
            <a:xfrm>
              <a:off x="0" y="6496334"/>
              <a:ext cx="3512025" cy="361666"/>
            </a:xfrm>
            <a:prstGeom prst="rect">
              <a:avLst/>
            </a:prstGeom>
            <a:solidFill>
              <a:schemeClr val="accent6">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512025" y="6496334"/>
              <a:ext cx="2893325" cy="361666"/>
            </a:xfrm>
            <a:prstGeom prst="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405350" y="6496334"/>
              <a:ext cx="2893325" cy="361666"/>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298675" y="6496334"/>
              <a:ext cx="2893325" cy="361666"/>
            </a:xfrm>
            <a:prstGeom prst="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p:cNvSpPr txBox="1"/>
          <p:nvPr/>
        </p:nvSpPr>
        <p:spPr>
          <a:xfrm>
            <a:off x="984249" y="150834"/>
            <a:ext cx="9461501" cy="461665"/>
          </a:xfrm>
          <a:prstGeom prst="rect">
            <a:avLst/>
          </a:prstGeom>
          <a:noFill/>
        </p:spPr>
        <p:txBody>
          <a:bodyPr wrap="square" rtlCol="0">
            <a:spAutoFit/>
          </a:bodyPr>
          <a:lstStyle/>
          <a:p>
            <a:r>
              <a:rPr lang="en-US" sz="2400" dirty="0" smtClean="0">
                <a:latin typeface="Copperplate Gothic Bold" panose="020E0705020206020404" pitchFamily="34" charset="0"/>
              </a:rPr>
              <a:t>The best listening and learning trick on social media</a:t>
            </a:r>
            <a:endParaRPr lang="en-US" sz="2400" dirty="0">
              <a:latin typeface="Copperplate Gothic Bold" panose="020E0705020206020404" pitchFamily="34" charset="0"/>
            </a:endParaRPr>
          </a:p>
        </p:txBody>
      </p:sp>
      <p:pic>
        <p:nvPicPr>
          <p:cNvPr id="4" name="Picture 3" descr="hashtag.png"/>
          <p:cNvPicPr>
            <a:picLocks noChangeAspect="1"/>
          </p:cNvPicPr>
          <p:nvPr/>
        </p:nvPicPr>
        <p:blipFill>
          <a:blip r:embed="rId3">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9042400" y="1898650"/>
            <a:ext cx="2857500" cy="2857500"/>
          </a:xfrm>
          <a:prstGeom prst="rect">
            <a:avLst/>
          </a:prstGeom>
        </p:spPr>
      </p:pic>
      <p:sp>
        <p:nvSpPr>
          <p:cNvPr id="5" name="TextBox 4"/>
          <p:cNvSpPr txBox="1"/>
          <p:nvPr/>
        </p:nvSpPr>
        <p:spPr>
          <a:xfrm>
            <a:off x="269875" y="1873250"/>
            <a:ext cx="8255000" cy="3970318"/>
          </a:xfrm>
          <a:prstGeom prst="rect">
            <a:avLst/>
          </a:prstGeom>
          <a:noFill/>
        </p:spPr>
        <p:txBody>
          <a:bodyPr wrap="square" rtlCol="0">
            <a:spAutoFit/>
          </a:bodyPr>
          <a:lstStyle/>
          <a:p>
            <a:r>
              <a:rPr lang="en-US" sz="2800" dirty="0" smtClean="0"/>
              <a:t>The </a:t>
            </a:r>
            <a:r>
              <a:rPr lang="en-US" sz="2800" dirty="0" err="1" smtClean="0"/>
              <a:t>Hashtag</a:t>
            </a:r>
            <a:r>
              <a:rPr lang="en-US" sz="2800" dirty="0" smtClean="0"/>
              <a:t> (#) is the most popular means of </a:t>
            </a:r>
            <a:r>
              <a:rPr lang="en-US" sz="2800" b="1" dirty="0" smtClean="0">
                <a:solidFill>
                  <a:schemeClr val="accent1">
                    <a:lumMod val="75000"/>
                  </a:schemeClr>
                </a:solidFill>
              </a:rPr>
              <a:t>cataloging</a:t>
            </a:r>
            <a:r>
              <a:rPr lang="en-US" sz="2800" dirty="0" smtClean="0"/>
              <a:t> a topic on most social media platforms. It makes your content </a:t>
            </a:r>
            <a:r>
              <a:rPr lang="en-US" sz="2800" b="1" dirty="0" smtClean="0">
                <a:solidFill>
                  <a:srgbClr val="2E75B6"/>
                </a:solidFill>
              </a:rPr>
              <a:t>discoverable</a:t>
            </a:r>
            <a:r>
              <a:rPr lang="en-US" sz="2800" dirty="0" smtClean="0"/>
              <a:t> and allows you to find relevant content from other people and organizations. The </a:t>
            </a:r>
            <a:r>
              <a:rPr lang="en-US" sz="2800" dirty="0" err="1" smtClean="0"/>
              <a:t>hashtag</a:t>
            </a:r>
            <a:r>
              <a:rPr lang="en-US" sz="2800" dirty="0" smtClean="0"/>
              <a:t> allows you to </a:t>
            </a:r>
            <a:r>
              <a:rPr lang="en-US" sz="2800" b="1" dirty="0" smtClean="0">
                <a:solidFill>
                  <a:srgbClr val="2E75B6"/>
                </a:solidFill>
              </a:rPr>
              <a:t>connect with and engage other social media users on a common theme or interest or topic. </a:t>
            </a:r>
          </a:p>
          <a:p>
            <a:endParaRPr lang="en-US" sz="2800" b="1" dirty="0">
              <a:solidFill>
                <a:srgbClr val="2E75B6"/>
              </a:solidFill>
            </a:endParaRPr>
          </a:p>
          <a:p>
            <a:r>
              <a:rPr lang="en-US" sz="2800" b="1" dirty="0" smtClean="0">
                <a:solidFill>
                  <a:schemeClr val="accent6">
                    <a:lumMod val="50000"/>
                  </a:schemeClr>
                </a:solidFill>
              </a:rPr>
              <a:t>Examples: #</a:t>
            </a:r>
            <a:r>
              <a:rPr lang="en-US" sz="2800" b="1" dirty="0" err="1" smtClean="0">
                <a:solidFill>
                  <a:schemeClr val="accent6">
                    <a:lumMod val="50000"/>
                  </a:schemeClr>
                </a:solidFill>
              </a:rPr>
              <a:t>NDImpact</a:t>
            </a:r>
            <a:r>
              <a:rPr lang="en-US" sz="2800" b="1" dirty="0" smtClean="0">
                <a:solidFill>
                  <a:schemeClr val="accent6">
                    <a:lumMod val="50000"/>
                  </a:schemeClr>
                </a:solidFill>
              </a:rPr>
              <a:t>, #</a:t>
            </a:r>
            <a:r>
              <a:rPr lang="en-US" sz="2800" b="1" dirty="0" err="1" smtClean="0">
                <a:solidFill>
                  <a:schemeClr val="accent6">
                    <a:lumMod val="50000"/>
                  </a:schemeClr>
                </a:solidFill>
              </a:rPr>
              <a:t>SMTuesdays</a:t>
            </a:r>
            <a:r>
              <a:rPr lang="en-US" sz="2800" b="1" dirty="0" smtClean="0">
                <a:solidFill>
                  <a:schemeClr val="accent6">
                    <a:lumMod val="50000"/>
                  </a:schemeClr>
                </a:solidFill>
              </a:rPr>
              <a:t>, #Budget2016</a:t>
            </a:r>
            <a:endParaRPr lang="en-US" sz="2800" b="1" dirty="0">
              <a:solidFill>
                <a:schemeClr val="accent6">
                  <a:lumMod val="50000"/>
                </a:schemeClr>
              </a:solidFill>
            </a:endParaRPr>
          </a:p>
        </p:txBody>
      </p:sp>
    </p:spTree>
    <p:extLst>
      <p:ext uri="{BB962C8B-B14F-4D97-AF65-F5344CB8AC3E}">
        <p14:creationId xmlns:p14="http://schemas.microsoft.com/office/powerpoint/2010/main" val="174365263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45337" y="0"/>
            <a:ext cx="1325988" cy="697888"/>
          </a:xfrm>
          <a:prstGeom prst="rect">
            <a:avLst/>
          </a:prstGeom>
        </p:spPr>
      </p:pic>
      <p:grpSp>
        <p:nvGrpSpPr>
          <p:cNvPr id="6" name="Group 5"/>
          <p:cNvGrpSpPr/>
          <p:nvPr/>
        </p:nvGrpSpPr>
        <p:grpSpPr>
          <a:xfrm>
            <a:off x="0" y="6496334"/>
            <a:ext cx="12192000" cy="361666"/>
            <a:chOff x="0" y="6496334"/>
            <a:chExt cx="12192000" cy="361666"/>
          </a:xfrm>
        </p:grpSpPr>
        <p:sp>
          <p:nvSpPr>
            <p:cNvPr id="7" name="Rectangle 6"/>
            <p:cNvSpPr/>
            <p:nvPr/>
          </p:nvSpPr>
          <p:spPr>
            <a:xfrm>
              <a:off x="0" y="6496334"/>
              <a:ext cx="3512025" cy="361666"/>
            </a:xfrm>
            <a:prstGeom prst="rect">
              <a:avLst/>
            </a:prstGeom>
            <a:solidFill>
              <a:schemeClr val="accent6">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512025" y="6496334"/>
              <a:ext cx="2893325" cy="361666"/>
            </a:xfrm>
            <a:prstGeom prst="rect">
              <a:avLst/>
            </a:prstGeom>
            <a:solidFill>
              <a:schemeClr val="accent6">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405350" y="6496334"/>
              <a:ext cx="2893325" cy="361666"/>
            </a:xfrm>
            <a:prstGeom prst="rect">
              <a:avLst/>
            </a:prstGeom>
            <a:solidFill>
              <a:schemeClr val="accent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298675" y="6496334"/>
              <a:ext cx="2893325" cy="361666"/>
            </a:xfrm>
            <a:prstGeom prst="rect">
              <a:avLst/>
            </a:prstGeom>
            <a:solidFill>
              <a:schemeClr val="accent6">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9522" y="197445"/>
            <a:ext cx="6035386" cy="3621232"/>
          </a:xfrm>
          <a:prstGeom prst="rect">
            <a:avLst/>
          </a:prstGeom>
        </p:spPr>
      </p:pic>
      <p:sp>
        <p:nvSpPr>
          <p:cNvPr id="5" name="TextBox 4"/>
          <p:cNvSpPr txBox="1"/>
          <p:nvPr/>
        </p:nvSpPr>
        <p:spPr>
          <a:xfrm>
            <a:off x="334851" y="4034121"/>
            <a:ext cx="11539469" cy="2246769"/>
          </a:xfrm>
          <a:prstGeom prst="rect">
            <a:avLst/>
          </a:prstGeom>
          <a:noFill/>
        </p:spPr>
        <p:txBody>
          <a:bodyPr wrap="square" rtlCol="0">
            <a:spAutoFit/>
          </a:bodyPr>
          <a:lstStyle/>
          <a:p>
            <a:r>
              <a:rPr lang="en-US" sz="2800" b="1" dirty="0" smtClean="0">
                <a:solidFill>
                  <a:schemeClr val="accent1">
                    <a:lumMod val="50000"/>
                  </a:schemeClr>
                </a:solidFill>
              </a:rPr>
              <a:t>Nothing is constant with social media</a:t>
            </a:r>
            <a:r>
              <a:rPr lang="en-US" sz="2800" dirty="0" smtClean="0"/>
              <a:t>, and that is both the beauty and frustrating thing about it! Social media platforms are always evolving with better features to make the simple act of engaging with members easier. You cannot afford to ignore social media if </a:t>
            </a:r>
            <a:r>
              <a:rPr lang="en-US" sz="2800" dirty="0" smtClean="0"/>
              <a:t>you </a:t>
            </a:r>
            <a:r>
              <a:rPr lang="en-US" sz="2800" dirty="0" smtClean="0"/>
              <a:t>want your </a:t>
            </a:r>
            <a:r>
              <a:rPr lang="en-US" sz="2800" dirty="0" smtClean="0"/>
              <a:t>organization</a:t>
            </a:r>
            <a:r>
              <a:rPr lang="en-US" sz="2800" dirty="0" smtClean="0"/>
              <a:t>’s </a:t>
            </a:r>
            <a:r>
              <a:rPr lang="en-US" sz="2800" dirty="0" smtClean="0"/>
              <a:t>mission and goal to reach scale and have the true impact that it deserves. </a:t>
            </a:r>
            <a:endParaRPr lang="en-US" sz="2800" dirty="0"/>
          </a:p>
        </p:txBody>
      </p:sp>
    </p:spTree>
    <p:extLst>
      <p:ext uri="{BB962C8B-B14F-4D97-AF65-F5344CB8AC3E}">
        <p14:creationId xmlns:p14="http://schemas.microsoft.com/office/powerpoint/2010/main" val="65942235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1017</TotalTime>
  <Words>550</Words>
  <Application>Microsoft Macintosh PowerPoint</Application>
  <PresentationFormat>Custom</PresentationFormat>
  <Paragraphs>41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PINNDPHC2</dc:creator>
  <cp:lastModifiedBy>Ese Emerhi</cp:lastModifiedBy>
  <cp:revision>72</cp:revision>
  <dcterms:created xsi:type="dcterms:W3CDTF">2016-07-21T08:43:15Z</dcterms:created>
  <dcterms:modified xsi:type="dcterms:W3CDTF">2016-07-31T00:53:00Z</dcterms:modified>
</cp:coreProperties>
</file>